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490" r:id="rId2"/>
    <p:sldId id="519" r:id="rId3"/>
    <p:sldId id="520" r:id="rId4"/>
    <p:sldId id="521" r:id="rId5"/>
    <p:sldId id="491" r:id="rId6"/>
    <p:sldId id="522" r:id="rId7"/>
    <p:sldId id="523" r:id="rId8"/>
    <p:sldId id="524" r:id="rId9"/>
    <p:sldId id="525" r:id="rId10"/>
    <p:sldId id="492" r:id="rId11"/>
    <p:sldId id="526" r:id="rId12"/>
    <p:sldId id="52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5969"/>
    <a:srgbClr val="2128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21"/>
    <p:restoredTop sz="77792"/>
  </p:normalViewPr>
  <p:slideViewPr>
    <p:cSldViewPr snapToGrid="0">
      <p:cViewPr varScale="1">
        <p:scale>
          <a:sx n="103" d="100"/>
          <a:sy n="103" d="100"/>
        </p:scale>
        <p:origin x="1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3.png>
</file>

<file path=ppt/media/image14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965609-BC18-474D-8D0E-91F6D29F5E2D}" type="datetimeFigureOut">
              <a:rPr kumimoji="1" lang="zh-CN" altLang="en-US" smtClean="0"/>
              <a:t>2024/11/11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439FE-5159-784F-AB51-2D273B2BED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6041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17E181-5250-5A4C-9025-D2E01B690119}" type="slidenum">
              <a:rPr kumimoji="1" lang="zh-CN" altLang="en-US" smtClean="0"/>
              <a:t>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54752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2439FE-5159-784F-AB51-2D273B2BED20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6435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2439FE-5159-784F-AB51-2D273B2BED20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893406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17E181-5250-5A4C-9025-D2E01B69011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508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We are surrounded by ,</a:t>
            </a:r>
          </a:p>
          <a:p>
            <a:r>
              <a:rPr kumimoji="1" lang="en-US" altLang="zh-CN" dirty="0"/>
              <a:t>They can automatically help us complete some tasks, however, some privacy-preserving information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2439FE-5159-784F-AB51-2D273B2BED20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4827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So, some previous work </a:t>
            </a:r>
            <a:r>
              <a:rPr kumimoji="1" lang="en-US" altLang="zh-CN" dirty="0" err="1"/>
              <a:t>levearage</a:t>
            </a:r>
            <a:r>
              <a:rPr kumimoji="1" lang="en-US" altLang="zh-CN" dirty="0"/>
              <a:t>… to decouple </a:t>
            </a:r>
            <a:endParaRPr kumimoji="1" lang="zh-CN" altLang="en-US" dirty="0"/>
          </a:p>
          <a:p>
            <a:endParaRPr kumimoji="1" lang="en-US" altLang="zh-CN" dirty="0"/>
          </a:p>
          <a:p>
            <a:r>
              <a:rPr kumimoji="1" lang="en-US" altLang="zh-CN" dirty="0"/>
              <a:t>However, they are very resource-intensive because they need complex model design to </a:t>
            </a:r>
            <a:r>
              <a:rPr kumimoji="1" lang="en-US" altLang="zh-CN" dirty="0" err="1"/>
              <a:t>succe</a:t>
            </a:r>
            <a:r>
              <a:rPr kumimoji="1" lang="en-US" altLang="zh-CN" dirty="0"/>
              <a:t>…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2439FE-5159-784F-AB51-2D273B2BED20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8556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In this work, we design a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2439FE-5159-784F-AB51-2D273B2BED20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15528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Each of our phoneme is short-dependent, is recognition is only relevant to a small portion of the waveform</a:t>
            </a:r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2439FE-5159-784F-AB51-2D273B2BED20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1592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However, the speech intent, is long-dependent.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And the attention block is designed to extract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2439FE-5159-784F-AB51-2D273B2BED20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5612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We have some empirical </a:t>
            </a:r>
            <a:r>
              <a:rPr kumimoji="1" lang="en-US" altLang="zh-CN" dirty="0" err="1"/>
              <a:t>experipents</a:t>
            </a:r>
            <a:r>
              <a:rPr kumimoji="1" lang="en-US" altLang="zh-CN" dirty="0"/>
              <a:t> to demonstrate that more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2439FE-5159-784F-AB51-2D273B2BED20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9512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Cut those short-dependent phoneme, while preserving those global-</a:t>
            </a:r>
            <a:r>
              <a:rPr kumimoji="1" lang="en-US" altLang="zh-CN" dirty="0" err="1"/>
              <a:t>depent</a:t>
            </a:r>
            <a:r>
              <a:rPr kumimoji="1" lang="en-US" altLang="zh-CN" dirty="0"/>
              <a:t> intent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2439FE-5159-784F-AB51-2D273B2BED20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1347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More concretely, we 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It was designed in two steps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2439FE-5159-784F-AB51-2D273B2BED20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6101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E3719E-A4A1-D213-E86B-1BA4B36270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C80C5E-908F-E1DB-BDAC-113297B262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969728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A4AF990-D2F1-6DE4-91E3-4889AC493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ctr">
              <a:defRPr sz="18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B10191A-B9C6-C978-1EAC-600A37376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8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en-GB" altLang="zh-CN"/>
              <a:t>SILENCE@NeurIPS'24</a:t>
            </a:r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D7AC181-0FF8-10FE-5242-5E15881E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15F5CA48-F8C7-3741-BE43-81360A98132B}" type="slidenum">
              <a:rPr kumimoji="1" lang="zh-CN" altLang="en-US" smtClean="0"/>
              <a:pPr/>
              <a:t>‹#›</a:t>
            </a:fld>
            <a:r>
              <a:rPr kumimoji="1" lang="en-US" altLang="zh-CN" dirty="0"/>
              <a:t>/10</a:t>
            </a:r>
            <a:endParaRPr kumimoji="1" lang="zh-CN" altLang="en-US" dirty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9A5956C2-9893-6F77-FCD0-670C45F4A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290"/>
            <a:ext cx="10515600" cy="1325563"/>
          </a:xfrm>
        </p:spPr>
        <p:txBody>
          <a:bodyPr/>
          <a:lstStyle>
            <a:lvl1pPr algn="ctr">
              <a:defRPr b="1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CA30FC70-6680-A63E-0F17-1ECB3BF60806}"/>
              </a:ext>
            </a:extLst>
          </p:cNvPr>
          <p:cNvCxnSpPr>
            <a:cxnSpLocks/>
          </p:cNvCxnSpPr>
          <p:nvPr userDrawn="1"/>
        </p:nvCxnSpPr>
        <p:spPr>
          <a:xfrm>
            <a:off x="0" y="6180083"/>
            <a:ext cx="12192000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412CFB88-71C7-A3AC-8D80-172518050933}"/>
              </a:ext>
            </a:extLst>
          </p:cNvPr>
          <p:cNvCxnSpPr/>
          <p:nvPr userDrawn="1"/>
        </p:nvCxnSpPr>
        <p:spPr>
          <a:xfrm>
            <a:off x="0" y="1349853"/>
            <a:ext cx="12192000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37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 descr="Earth">
                <a:extLst>
                  <a:ext uri="{FF2B5EF4-FFF2-40B4-BE49-F238E27FC236}">
                    <a16:creationId xmlns:a16="http://schemas.microsoft.com/office/drawing/2014/main" id="{5BFDB0E6-5BCE-D4DC-1455-9103DC1BC889}"/>
                  </a:ext>
                </a:extLst>
              </p:cNvPr>
              <p:cNvGraphicFramePr>
                <a:graphicFrameLocks noChangeAspect="1"/>
              </p:cNvGraphicFramePr>
              <p:nvPr userDrawn="1">
                <p:extLst>
                  <p:ext uri="{D42A27DB-BD31-4B8C-83A1-F6EECF244321}">
                    <p14:modId xmlns:p14="http://schemas.microsoft.com/office/powerpoint/2010/main" val="4242709020"/>
                  </p:ext>
                </p:extLst>
              </p:nvPr>
            </p:nvGraphicFramePr>
            <p:xfrm>
              <a:off x="-365933" y="1180066"/>
              <a:ext cx="12923865" cy="1294925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923865" cy="12949255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915385" ay="-3577502" az="-599577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35117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 descr="Earth">
                <a:extLst>
                  <a:ext uri="{FF2B5EF4-FFF2-40B4-BE49-F238E27FC236}">
                    <a16:creationId xmlns:a16="http://schemas.microsoft.com/office/drawing/2014/main" id="{5BFDB0E6-5BCE-D4DC-1455-9103DC1BC8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65933" y="1180066"/>
                <a:ext cx="12923865" cy="12949255"/>
              </a:xfrm>
              <a:prstGeom prst="rect">
                <a:avLst/>
              </a:prstGeom>
            </p:spPr>
          </p:pic>
        </mc:Fallback>
      </mc:AlternateContent>
      <p:sp>
        <p:nvSpPr>
          <p:cNvPr id="6" name="矩形 5">
            <a:extLst>
              <a:ext uri="{FF2B5EF4-FFF2-40B4-BE49-F238E27FC236}">
                <a16:creationId xmlns:a16="http://schemas.microsoft.com/office/drawing/2014/main" id="{E5177D75-FAEB-61EB-D7F3-B69227FA39D9}"/>
              </a:ext>
            </a:extLst>
          </p:cNvPr>
          <p:cNvSpPr/>
          <p:nvPr userDrawn="1"/>
        </p:nvSpPr>
        <p:spPr bwMode="auto">
          <a:xfrm>
            <a:off x="-1271239" y="2943922"/>
            <a:ext cx="15254868" cy="11285034"/>
          </a:xfrm>
          <a:prstGeom prst="rect">
            <a:avLst/>
          </a:prstGeom>
          <a:gradFill>
            <a:gsLst>
              <a:gs pos="0">
                <a:srgbClr val="F9F9F9">
                  <a:alpha val="0"/>
                </a:srgbClr>
              </a:gs>
              <a:gs pos="28000">
                <a:schemeClr val="bg1">
                  <a:alpha val="80207"/>
                </a:schemeClr>
              </a:gs>
              <a:gs pos="51000">
                <a:schemeClr val="bg1"/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A4AF990-D2F1-6DE4-91E3-4889AC493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ctr">
              <a:defRPr sz="18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B10191A-B9C6-C978-1EAC-600A37376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8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en-GB" altLang="zh-CN"/>
              <a:t>SILENCE@NeurIPS'24</a:t>
            </a:r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D7AC181-0FF8-10FE-5242-5E15881E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15F5CA48-F8C7-3741-BE43-81360A98132B}" type="slidenum">
              <a:rPr kumimoji="1" lang="zh-CN" altLang="en-US" smtClean="0"/>
              <a:pPr/>
              <a:t>‹#›</a:t>
            </a:fld>
            <a:r>
              <a:rPr kumimoji="1" lang="en-US" altLang="zh-CN" dirty="0"/>
              <a:t>/24</a:t>
            </a:r>
            <a:endParaRPr kumimoji="1" lang="zh-CN" altLang="en-US" dirty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9A5956C2-9893-6F77-FCD0-670C45F4A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290"/>
            <a:ext cx="10515600" cy="1325563"/>
          </a:xfrm>
        </p:spPr>
        <p:txBody>
          <a:bodyPr/>
          <a:lstStyle>
            <a:lvl1pPr algn="ctr">
              <a:defRPr b="1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CA30FC70-6680-A63E-0F17-1ECB3BF60806}"/>
              </a:ext>
            </a:extLst>
          </p:cNvPr>
          <p:cNvCxnSpPr>
            <a:cxnSpLocks/>
          </p:cNvCxnSpPr>
          <p:nvPr userDrawn="1"/>
        </p:nvCxnSpPr>
        <p:spPr>
          <a:xfrm>
            <a:off x="0" y="6180083"/>
            <a:ext cx="12192000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412CFB88-71C7-A3AC-8D80-172518050933}"/>
              </a:ext>
            </a:extLst>
          </p:cNvPr>
          <p:cNvCxnSpPr/>
          <p:nvPr userDrawn="1"/>
        </p:nvCxnSpPr>
        <p:spPr>
          <a:xfrm>
            <a:off x="0" y="1349853"/>
            <a:ext cx="12192000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506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2017A64-B18E-42B0-D6CE-2FF6B61C6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FE144F-D9B6-A5C3-1DBC-E23C14127E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6DC666-DF44-6CA1-36CC-E05DBF7769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zh-CN"/>
              <a:t>Dongqi Cai, BUPT</a:t>
            </a:r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59AE99-3538-AE5E-C44B-F6E44833E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GB" altLang="zh-CN"/>
              <a:t>SILENCE@NeurIPS'24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EA74CD-1ADF-F26F-2979-7B47FF6D96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FB270-D97A-D44A-B21B-75808B67D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207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9498F7A-EAA3-5608-AF3A-2D9EDEBEE140}"/>
              </a:ext>
            </a:extLst>
          </p:cNvPr>
          <p:cNvSpPr/>
          <p:nvPr/>
        </p:nvSpPr>
        <p:spPr>
          <a:xfrm>
            <a:off x="0" y="-2"/>
            <a:ext cx="12192000" cy="1104693"/>
          </a:xfrm>
          <a:prstGeom prst="rect">
            <a:avLst/>
          </a:prstGeom>
          <a:solidFill>
            <a:srgbClr val="21286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GB" altLang="zh-CN" sz="3200" dirty="0">
                <a:solidFill>
                  <a:schemeClr val="bg1"/>
                </a:solidFill>
                <a:latin typeface="+mj-lt"/>
              </a:rPr>
              <a:t>The 38th Annual Conference on Neural Information Processing Systems (</a:t>
            </a:r>
            <a:r>
              <a:rPr kumimoji="1" lang="en-GB" altLang="zh-CN" sz="3200" dirty="0" err="1">
                <a:solidFill>
                  <a:schemeClr val="bg1"/>
                </a:solidFill>
                <a:latin typeface="+mj-lt"/>
              </a:rPr>
              <a:t>NeurIPS</a:t>
            </a:r>
            <a:r>
              <a:rPr kumimoji="1" lang="en-GB" altLang="zh-CN" sz="3200" dirty="0">
                <a:solidFill>
                  <a:schemeClr val="bg1"/>
                </a:solidFill>
                <a:latin typeface="+mj-lt"/>
              </a:rPr>
              <a:t> 2024)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EBD00EC-F281-45F0-96E1-A867277F8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1788317"/>
            <a:ext cx="12192000" cy="1104693"/>
          </a:xfrm>
        </p:spPr>
        <p:txBody>
          <a:bodyPr>
            <a:noAutofit/>
          </a:bodyPr>
          <a:lstStyle/>
          <a:p>
            <a:r>
              <a:rPr lang="en-US" altLang="zh-CN" sz="3600" b="1" dirty="0">
                <a:solidFill>
                  <a:srgbClr val="C00000"/>
                </a:solidFill>
              </a:rPr>
              <a:t>SILENCE: Protecting privacy in offloaded speech understanding on resource-constrained devices</a:t>
            </a:r>
            <a:endParaRPr lang="zh-CN" altLang="en-US" sz="3600" b="1" dirty="0">
              <a:solidFill>
                <a:srgbClr val="C00000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4751B49-8721-41F2-9A22-601C66923C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6454" y="3576636"/>
            <a:ext cx="11579087" cy="2604016"/>
          </a:xfrm>
        </p:spPr>
        <p:txBody>
          <a:bodyPr>
            <a:normAutofit lnSpcReduction="10000"/>
          </a:bodyPr>
          <a:lstStyle/>
          <a:p>
            <a:r>
              <a:rPr lang="en-US" altLang="zh-CN" sz="2800" b="1" dirty="0">
                <a:latin typeface="+mj-lt"/>
              </a:rPr>
              <a:t>Dongqi Cai</a:t>
            </a:r>
            <a:r>
              <a:rPr lang="en-US" altLang="zh-CN" sz="2800" baseline="30000" dirty="0">
                <a:latin typeface="+mj-lt"/>
              </a:rPr>
              <a:t>1</a:t>
            </a:r>
            <a:r>
              <a:rPr lang="en-US" altLang="zh-CN" sz="2800" dirty="0">
                <a:latin typeface="+mj-lt"/>
              </a:rPr>
              <a:t>, </a:t>
            </a:r>
            <a:r>
              <a:rPr lang="en-US" altLang="zh-CN" sz="2800" dirty="0" err="1">
                <a:latin typeface="+mj-lt"/>
              </a:rPr>
              <a:t>Shangguang</a:t>
            </a:r>
            <a:r>
              <a:rPr lang="en-US" altLang="zh-CN" sz="2800" dirty="0">
                <a:latin typeface="+mj-lt"/>
              </a:rPr>
              <a:t> Wang</a:t>
            </a:r>
            <a:r>
              <a:rPr lang="en-US" altLang="zh-CN" sz="2800" baseline="30000" dirty="0">
                <a:latin typeface="+mj-lt"/>
              </a:rPr>
              <a:t>1</a:t>
            </a:r>
            <a:r>
              <a:rPr lang="en-US" altLang="zh-CN" sz="2800" dirty="0">
                <a:latin typeface="+mj-lt"/>
              </a:rPr>
              <a:t>, Zeling Zhang</a:t>
            </a:r>
            <a:r>
              <a:rPr lang="en-US" altLang="zh-CN" sz="2800" baseline="30000" dirty="0">
                <a:latin typeface="+mj-lt"/>
              </a:rPr>
              <a:t>1</a:t>
            </a:r>
            <a:r>
              <a:rPr lang="en-US" altLang="zh-CN" sz="2800" dirty="0">
                <a:latin typeface="+mj-lt"/>
              </a:rPr>
              <a:t>, </a:t>
            </a:r>
          </a:p>
          <a:p>
            <a:r>
              <a:rPr lang="en-US" altLang="zh-CN" sz="2800" dirty="0">
                <a:latin typeface="+mj-lt"/>
              </a:rPr>
              <a:t>Felix </a:t>
            </a:r>
            <a:r>
              <a:rPr lang="en-US" altLang="zh-CN" sz="2800" dirty="0" err="1">
                <a:latin typeface="+mj-lt"/>
              </a:rPr>
              <a:t>Xiaozhu</a:t>
            </a:r>
            <a:r>
              <a:rPr lang="en-US" altLang="zh-CN" sz="2800" dirty="0">
                <a:latin typeface="+mj-lt"/>
              </a:rPr>
              <a:t> Lin</a:t>
            </a:r>
            <a:r>
              <a:rPr lang="en-US" altLang="zh-CN" sz="2800" baseline="30000" dirty="0">
                <a:latin typeface="+mj-lt"/>
              </a:rPr>
              <a:t>2</a:t>
            </a:r>
            <a:r>
              <a:rPr lang="en-US" altLang="zh-CN" sz="2800" dirty="0">
                <a:latin typeface="+mj-lt"/>
              </a:rPr>
              <a:t>, </a:t>
            </a:r>
            <a:r>
              <a:rPr lang="en-US" altLang="zh-CN" sz="2800" dirty="0" err="1">
                <a:latin typeface="+mj-lt"/>
              </a:rPr>
              <a:t>Mengwei</a:t>
            </a:r>
            <a:r>
              <a:rPr lang="en-US" altLang="zh-CN" sz="2800" dirty="0">
                <a:latin typeface="+mj-lt"/>
              </a:rPr>
              <a:t> Xu</a:t>
            </a:r>
            <a:r>
              <a:rPr lang="en-US" altLang="zh-CN" sz="2800" baseline="30000" dirty="0">
                <a:latin typeface="+mj-lt"/>
              </a:rPr>
              <a:t>1</a:t>
            </a:r>
          </a:p>
          <a:p>
            <a:endParaRPr lang="en-US" altLang="zh-CN" sz="2000" dirty="0">
              <a:latin typeface="+mj-lt"/>
            </a:endParaRPr>
          </a:p>
          <a:p>
            <a:endParaRPr lang="en-US" altLang="zh-CN" sz="2000" dirty="0">
              <a:latin typeface="+mj-lt"/>
            </a:endParaRPr>
          </a:p>
          <a:p>
            <a:r>
              <a:rPr lang="en-US" altLang="zh-CN" sz="2800" baseline="30000" dirty="0">
                <a:latin typeface="+mj-lt"/>
              </a:rPr>
              <a:t>1 </a:t>
            </a:r>
            <a:r>
              <a:rPr lang="en-US" altLang="zh-CN" sz="2800" dirty="0" err="1">
                <a:latin typeface="+mj-lt"/>
              </a:rPr>
              <a:t>Beiyou</a:t>
            </a:r>
            <a:r>
              <a:rPr lang="en-US" altLang="zh-CN" sz="2800" dirty="0">
                <a:latin typeface="+mj-lt"/>
              </a:rPr>
              <a:t> Shenzhen Institute</a:t>
            </a:r>
          </a:p>
          <a:p>
            <a:r>
              <a:rPr lang="en-US" altLang="zh-CN" sz="2800" baseline="30000" dirty="0">
                <a:latin typeface="+mj-lt"/>
              </a:rPr>
              <a:t>2 </a:t>
            </a:r>
            <a:r>
              <a:rPr lang="en-US" altLang="zh-CN" sz="2800" dirty="0">
                <a:latin typeface="+mj-lt"/>
              </a:rPr>
              <a:t>University of Virginia</a:t>
            </a:r>
          </a:p>
          <a:p>
            <a:endParaRPr lang="en-US" altLang="zh-CN" sz="2000" dirty="0">
              <a:latin typeface="+mj-lt"/>
            </a:endParaRPr>
          </a:p>
          <a:p>
            <a:endParaRPr lang="en-US" altLang="zh-CN" sz="2000" dirty="0">
              <a:latin typeface="+mj-lt"/>
            </a:endParaRPr>
          </a:p>
        </p:txBody>
      </p:sp>
      <p:sp>
        <p:nvSpPr>
          <p:cNvPr id="4" name="副标题 7">
            <a:extLst>
              <a:ext uri="{FF2B5EF4-FFF2-40B4-BE49-F238E27FC236}">
                <a16:creationId xmlns:a16="http://schemas.microsoft.com/office/drawing/2014/main" id="{48C58C53-89BE-DCCB-2840-D6E45CFD02E3}"/>
              </a:ext>
            </a:extLst>
          </p:cNvPr>
          <p:cNvSpPr txBox="1">
            <a:spLocks/>
          </p:cNvSpPr>
          <p:nvPr/>
        </p:nvSpPr>
        <p:spPr>
          <a:xfrm>
            <a:off x="1201272" y="5082757"/>
            <a:ext cx="10098157" cy="450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2000" baseline="300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F8F585F-A69F-469B-CDC8-131BD30BA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809" y="4737830"/>
            <a:ext cx="1593559" cy="159355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5F8CB9F-0702-1939-4B44-1356AC6E0E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35" t="22555" r="70668" b="28283"/>
          <a:stretch/>
        </p:blipFill>
        <p:spPr>
          <a:xfrm>
            <a:off x="892571" y="4734232"/>
            <a:ext cx="1721668" cy="159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532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F4DDB0C-D86B-291E-0A3D-A0894C82D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600" y="1636050"/>
            <a:ext cx="8178800" cy="35859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3B58061-1279-50A9-E260-A919C122A88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7381240" y="4984907"/>
            <a:ext cx="1046480" cy="104648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A19F949-7C54-E795-D25B-F3E61484CAB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5000"/>
          </a:blip>
          <a:stretch>
            <a:fillRect/>
          </a:stretch>
        </p:blipFill>
        <p:spPr>
          <a:xfrm>
            <a:off x="2346960" y="5101457"/>
            <a:ext cx="878840" cy="87884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5ACE0A4-A75F-1DD3-3CB8-2ABCFC99F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290"/>
            <a:ext cx="12192000" cy="132556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Results: attack protection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C749848-CF3E-8F78-2ED8-F7E119D09FF1}"/>
              </a:ext>
            </a:extLst>
          </p:cNvPr>
          <p:cNvSpPr txBox="1"/>
          <p:nvPr/>
        </p:nvSpPr>
        <p:spPr>
          <a:xfrm>
            <a:off x="681706" y="5508147"/>
            <a:ext cx="1067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GB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As safe as entangled encoder, with good SLU performance.</a:t>
            </a:r>
            <a:endParaRPr kumimoji="1"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日期占位符 1">
            <a:extLst>
              <a:ext uri="{FF2B5EF4-FFF2-40B4-BE49-F238E27FC236}">
                <a16:creationId xmlns:a16="http://schemas.microsoft.com/office/drawing/2014/main" id="{AB4D9029-143B-4725-58B5-C6CE3F0C91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16" name="页脚占位符 2">
            <a:extLst>
              <a:ext uri="{FF2B5EF4-FFF2-40B4-BE49-F238E27FC236}">
                <a16:creationId xmlns:a16="http://schemas.microsoft.com/office/drawing/2014/main" id="{2123EF1E-B051-D88F-8BD0-8D38F7E07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en-GB" altLang="zh-CN" dirty="0"/>
              <a:t>SILENCE@NeurIPS'24</a:t>
            </a:r>
            <a:endParaRPr kumimoji="1" lang="zh-CN" altLang="en-US" dirty="0"/>
          </a:p>
        </p:txBody>
      </p:sp>
      <p:sp>
        <p:nvSpPr>
          <p:cNvPr id="17" name="灯片编号占位符 16">
            <a:extLst>
              <a:ext uri="{FF2B5EF4-FFF2-40B4-BE49-F238E27FC236}">
                <a16:creationId xmlns:a16="http://schemas.microsoft.com/office/drawing/2014/main" id="{196B00AF-5245-0933-A91D-AEDACFD32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5CA48-F8C7-3741-BE43-81360A98132B}" type="slidenum">
              <a:rPr kumimoji="1" lang="zh-CN" altLang="en-US" smtClean="0"/>
              <a:pPr/>
              <a:t>9</a:t>
            </a:fld>
            <a:r>
              <a:rPr kumimoji="1" lang="en-US" altLang="zh-CN"/>
              <a:t>/10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437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84F07FA-23A8-C2BC-FE9D-97453B94F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429638"/>
            <a:ext cx="4592798" cy="359203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D55E0EC-AD1A-8BA7-7DF7-297989515F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1004" y="1463125"/>
            <a:ext cx="4583863" cy="364172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5ACE0A4-A75F-1DD3-3CB8-2ABCFC99F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290"/>
            <a:ext cx="12192000" cy="132556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Results: on-device efficiency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C749848-CF3E-8F78-2ED8-F7E119D09FF1}"/>
              </a:ext>
            </a:extLst>
          </p:cNvPr>
          <p:cNvSpPr txBox="1"/>
          <p:nvPr/>
        </p:nvSpPr>
        <p:spPr>
          <a:xfrm>
            <a:off x="672773" y="5218122"/>
            <a:ext cx="106720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GB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134.1x</a:t>
            </a:r>
            <a:r>
              <a:rPr kumimoji="1" lang="en-GB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less memory, making it runnable on MCU! </a:t>
            </a:r>
          </a:p>
          <a:p>
            <a:pPr algn="ctr"/>
            <a:r>
              <a:rPr kumimoji="1" lang="en-GB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With up to </a:t>
            </a:r>
            <a:r>
              <a:rPr kumimoji="1" lang="en-GB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53.3x</a:t>
            </a:r>
            <a:r>
              <a:rPr kumimoji="1" lang="en-GB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speedup.</a:t>
            </a:r>
            <a:endParaRPr kumimoji="1"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日期占位符 1">
            <a:extLst>
              <a:ext uri="{FF2B5EF4-FFF2-40B4-BE49-F238E27FC236}">
                <a16:creationId xmlns:a16="http://schemas.microsoft.com/office/drawing/2014/main" id="{AB4D9029-143B-4725-58B5-C6CE3F0C91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16" name="页脚占位符 2">
            <a:extLst>
              <a:ext uri="{FF2B5EF4-FFF2-40B4-BE49-F238E27FC236}">
                <a16:creationId xmlns:a16="http://schemas.microsoft.com/office/drawing/2014/main" id="{2123EF1E-B051-D88F-8BD0-8D38F7E07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en-GB" altLang="zh-CN" dirty="0"/>
              <a:t>SILENCE@NeurIPS'24</a:t>
            </a:r>
            <a:endParaRPr kumimoji="1"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170BDDEF-944E-61DA-77A5-B527176C9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5CA48-F8C7-3741-BE43-81360A98132B}" type="slidenum">
              <a:rPr kumimoji="1" lang="zh-CN" altLang="en-US" smtClean="0"/>
              <a:pPr/>
              <a:t>10</a:t>
            </a:fld>
            <a:r>
              <a:rPr kumimoji="1" lang="en-US" altLang="zh-CN"/>
              <a:t>/10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3041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9498F7A-EAA3-5608-AF3A-2D9EDEBEE140}"/>
              </a:ext>
            </a:extLst>
          </p:cNvPr>
          <p:cNvSpPr/>
          <p:nvPr/>
        </p:nvSpPr>
        <p:spPr>
          <a:xfrm>
            <a:off x="0" y="-2"/>
            <a:ext cx="12192000" cy="1104693"/>
          </a:xfrm>
          <a:prstGeom prst="rect">
            <a:avLst/>
          </a:prstGeom>
          <a:solidFill>
            <a:srgbClr val="21286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GB" altLang="zh-CN" sz="3200" dirty="0">
                <a:solidFill>
                  <a:schemeClr val="bg1"/>
                </a:solidFill>
                <a:latin typeface="+mj-lt"/>
              </a:rPr>
              <a:t>The 38th Annual Conference on Neural Information Processing Systems (</a:t>
            </a:r>
            <a:r>
              <a:rPr kumimoji="1" lang="en-GB" altLang="zh-CN" sz="3200" dirty="0" err="1">
                <a:solidFill>
                  <a:schemeClr val="bg1"/>
                </a:solidFill>
                <a:latin typeface="+mj-lt"/>
              </a:rPr>
              <a:t>NeurIPS</a:t>
            </a:r>
            <a:r>
              <a:rPr kumimoji="1" lang="en-GB" altLang="zh-CN" sz="3200" dirty="0">
                <a:solidFill>
                  <a:schemeClr val="bg1"/>
                </a:solidFill>
                <a:latin typeface="+mj-lt"/>
              </a:rPr>
              <a:t> 2024)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EBD00EC-F281-45F0-96E1-A867277F8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1788317"/>
            <a:ext cx="12192000" cy="1104693"/>
          </a:xfrm>
        </p:spPr>
        <p:txBody>
          <a:bodyPr>
            <a:noAutofit/>
          </a:bodyPr>
          <a:lstStyle/>
          <a:p>
            <a:r>
              <a:rPr lang="en-US" altLang="zh-CN" sz="3600" b="1" dirty="0">
                <a:solidFill>
                  <a:srgbClr val="C00000"/>
                </a:solidFill>
              </a:rPr>
              <a:t>SILENCE: Protecting privacy in offloaded speech understanding on resource-constrained devices</a:t>
            </a:r>
            <a:endParaRPr lang="zh-CN" altLang="en-US" sz="3600" b="1" dirty="0">
              <a:solidFill>
                <a:srgbClr val="C00000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4751B49-8721-41F2-9A22-601C66923C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6454" y="3576636"/>
            <a:ext cx="11579087" cy="2604016"/>
          </a:xfrm>
        </p:spPr>
        <p:txBody>
          <a:bodyPr>
            <a:normAutofit lnSpcReduction="10000"/>
          </a:bodyPr>
          <a:lstStyle/>
          <a:p>
            <a:r>
              <a:rPr lang="en-US" altLang="zh-CN" sz="2800" b="1" dirty="0">
                <a:latin typeface="+mj-lt"/>
              </a:rPr>
              <a:t>Dongqi Cai</a:t>
            </a:r>
            <a:r>
              <a:rPr lang="en-US" altLang="zh-CN" sz="2800" baseline="30000" dirty="0">
                <a:latin typeface="+mj-lt"/>
              </a:rPr>
              <a:t>1</a:t>
            </a:r>
            <a:r>
              <a:rPr lang="en-US" altLang="zh-CN" sz="2800" dirty="0">
                <a:latin typeface="+mj-lt"/>
              </a:rPr>
              <a:t>, </a:t>
            </a:r>
            <a:r>
              <a:rPr lang="en-US" altLang="zh-CN" sz="2800" dirty="0" err="1">
                <a:latin typeface="+mj-lt"/>
              </a:rPr>
              <a:t>Shangguang</a:t>
            </a:r>
            <a:r>
              <a:rPr lang="en-US" altLang="zh-CN" sz="2800" dirty="0">
                <a:latin typeface="+mj-lt"/>
              </a:rPr>
              <a:t> Wang</a:t>
            </a:r>
            <a:r>
              <a:rPr lang="en-US" altLang="zh-CN" sz="2800" baseline="30000" dirty="0">
                <a:latin typeface="+mj-lt"/>
              </a:rPr>
              <a:t>1</a:t>
            </a:r>
            <a:r>
              <a:rPr lang="en-US" altLang="zh-CN" sz="2800" dirty="0">
                <a:latin typeface="+mj-lt"/>
              </a:rPr>
              <a:t>, Zeling Zhang</a:t>
            </a:r>
            <a:r>
              <a:rPr lang="en-US" altLang="zh-CN" sz="2800" baseline="30000" dirty="0">
                <a:latin typeface="+mj-lt"/>
              </a:rPr>
              <a:t>1</a:t>
            </a:r>
            <a:r>
              <a:rPr lang="en-US" altLang="zh-CN" sz="2800" dirty="0">
                <a:latin typeface="+mj-lt"/>
              </a:rPr>
              <a:t>, </a:t>
            </a:r>
          </a:p>
          <a:p>
            <a:r>
              <a:rPr lang="en-US" altLang="zh-CN" sz="2800" dirty="0">
                <a:latin typeface="+mj-lt"/>
              </a:rPr>
              <a:t>Felix </a:t>
            </a:r>
            <a:r>
              <a:rPr lang="en-US" altLang="zh-CN" sz="2800" dirty="0" err="1">
                <a:latin typeface="+mj-lt"/>
              </a:rPr>
              <a:t>Xiaozhu</a:t>
            </a:r>
            <a:r>
              <a:rPr lang="en-US" altLang="zh-CN" sz="2800" dirty="0">
                <a:latin typeface="+mj-lt"/>
              </a:rPr>
              <a:t> Lin</a:t>
            </a:r>
            <a:r>
              <a:rPr lang="en-US" altLang="zh-CN" sz="2800" baseline="30000" dirty="0">
                <a:latin typeface="+mj-lt"/>
              </a:rPr>
              <a:t>2</a:t>
            </a:r>
            <a:r>
              <a:rPr lang="en-US" altLang="zh-CN" sz="2800" dirty="0">
                <a:latin typeface="+mj-lt"/>
              </a:rPr>
              <a:t>, </a:t>
            </a:r>
            <a:r>
              <a:rPr lang="en-US" altLang="zh-CN" sz="2800" dirty="0" err="1">
                <a:latin typeface="+mj-lt"/>
              </a:rPr>
              <a:t>Mengwei</a:t>
            </a:r>
            <a:r>
              <a:rPr lang="en-US" altLang="zh-CN" sz="2800" dirty="0">
                <a:latin typeface="+mj-lt"/>
              </a:rPr>
              <a:t> Xu</a:t>
            </a:r>
            <a:r>
              <a:rPr lang="en-US" altLang="zh-CN" sz="2800" baseline="30000" dirty="0">
                <a:latin typeface="+mj-lt"/>
              </a:rPr>
              <a:t>1</a:t>
            </a:r>
          </a:p>
          <a:p>
            <a:endParaRPr lang="en-US" altLang="zh-CN" sz="2000" dirty="0">
              <a:latin typeface="+mj-lt"/>
            </a:endParaRPr>
          </a:p>
          <a:p>
            <a:endParaRPr lang="en-US" altLang="zh-CN" sz="2000" dirty="0">
              <a:latin typeface="+mj-lt"/>
            </a:endParaRPr>
          </a:p>
          <a:p>
            <a:r>
              <a:rPr lang="en-US" altLang="zh-CN" sz="2800" baseline="30000" dirty="0">
                <a:latin typeface="+mj-lt"/>
              </a:rPr>
              <a:t>1 </a:t>
            </a:r>
            <a:r>
              <a:rPr lang="en-US" altLang="zh-CN" sz="2800" dirty="0" err="1">
                <a:latin typeface="+mj-lt"/>
              </a:rPr>
              <a:t>Beiyou</a:t>
            </a:r>
            <a:r>
              <a:rPr lang="en-US" altLang="zh-CN" sz="2800" dirty="0">
                <a:latin typeface="+mj-lt"/>
              </a:rPr>
              <a:t> Shenzhen Institute</a:t>
            </a:r>
          </a:p>
          <a:p>
            <a:r>
              <a:rPr lang="en-US" altLang="zh-CN" sz="2800" baseline="30000" dirty="0">
                <a:latin typeface="+mj-lt"/>
              </a:rPr>
              <a:t>2 </a:t>
            </a:r>
            <a:r>
              <a:rPr lang="en-US" altLang="zh-CN" sz="2800" dirty="0">
                <a:latin typeface="+mj-lt"/>
              </a:rPr>
              <a:t>University of Virginia</a:t>
            </a:r>
          </a:p>
          <a:p>
            <a:endParaRPr lang="en-US" altLang="zh-CN" sz="2000" dirty="0">
              <a:latin typeface="+mj-lt"/>
            </a:endParaRPr>
          </a:p>
          <a:p>
            <a:endParaRPr lang="en-US" altLang="zh-CN" sz="2000" dirty="0">
              <a:latin typeface="+mj-lt"/>
            </a:endParaRPr>
          </a:p>
        </p:txBody>
      </p:sp>
      <p:sp>
        <p:nvSpPr>
          <p:cNvPr id="4" name="副标题 7">
            <a:extLst>
              <a:ext uri="{FF2B5EF4-FFF2-40B4-BE49-F238E27FC236}">
                <a16:creationId xmlns:a16="http://schemas.microsoft.com/office/drawing/2014/main" id="{48C58C53-89BE-DCCB-2840-D6E45CFD02E3}"/>
              </a:ext>
            </a:extLst>
          </p:cNvPr>
          <p:cNvSpPr txBox="1">
            <a:spLocks/>
          </p:cNvSpPr>
          <p:nvPr/>
        </p:nvSpPr>
        <p:spPr>
          <a:xfrm>
            <a:off x="1201272" y="5082757"/>
            <a:ext cx="10098157" cy="450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2000" baseline="300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F8F585F-A69F-469B-CDC8-131BD30BA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809" y="4737830"/>
            <a:ext cx="1593559" cy="159355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5F8CB9F-0702-1939-4B44-1356AC6E0E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35" t="22555" r="70668" b="28283"/>
          <a:stretch/>
        </p:blipFill>
        <p:spPr>
          <a:xfrm>
            <a:off x="892571" y="4734232"/>
            <a:ext cx="1721668" cy="159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489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8A103571-4090-191B-93CF-C97EC5EB8E6F}"/>
              </a:ext>
            </a:extLst>
          </p:cNvPr>
          <p:cNvSpPr txBox="1">
            <a:spLocks/>
          </p:cNvSpPr>
          <p:nvPr/>
        </p:nvSpPr>
        <p:spPr>
          <a:xfrm>
            <a:off x="0" y="24290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kumimoji="1" lang="en-US" altLang="zh-CN"/>
              <a:t>Privacy concern for cloud speech service</a:t>
            </a:r>
            <a:endParaRPr lang="zh-CN" altLang="en-US" dirty="0"/>
          </a:p>
        </p:txBody>
      </p:sp>
      <p:sp>
        <p:nvSpPr>
          <p:cNvPr id="8" name="日期占位符 1">
            <a:extLst>
              <a:ext uri="{FF2B5EF4-FFF2-40B4-BE49-F238E27FC236}">
                <a16:creationId xmlns:a16="http://schemas.microsoft.com/office/drawing/2014/main" id="{07F5E596-32F7-C485-C3E3-07981111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9" name="页脚占位符 2">
            <a:extLst>
              <a:ext uri="{FF2B5EF4-FFF2-40B4-BE49-F238E27FC236}">
                <a16:creationId xmlns:a16="http://schemas.microsoft.com/office/drawing/2014/main" id="{61CCC023-93A1-0AF7-5AEA-F94C4BDDE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en-GB" altLang="zh-CN" dirty="0"/>
              <a:t>SILENCE@NeurIPS'24</a:t>
            </a:r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EF37DD3-97E5-8D67-5418-267520A929E7}"/>
              </a:ext>
            </a:extLst>
          </p:cNvPr>
          <p:cNvSpPr txBox="1"/>
          <p:nvPr/>
        </p:nvSpPr>
        <p:spPr>
          <a:xfrm>
            <a:off x="1983240" y="2321280"/>
            <a:ext cx="8840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GB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(a). Offloaded speech understanding on wimpy devices</a:t>
            </a:r>
            <a:endParaRPr kumimoji="1"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EE986B3-0EDD-4357-3D8F-61F48069C36E}"/>
              </a:ext>
            </a:extLst>
          </p:cNvPr>
          <p:cNvGrpSpPr/>
          <p:nvPr/>
        </p:nvGrpSpPr>
        <p:grpSpPr>
          <a:xfrm>
            <a:off x="735996" y="1434478"/>
            <a:ext cx="10885046" cy="911759"/>
            <a:chOff x="429157" y="8179525"/>
            <a:chExt cx="10676545" cy="917125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3F3E2ACB-1346-3485-594A-CC5A2A82539E}"/>
                </a:ext>
              </a:extLst>
            </p:cNvPr>
            <p:cNvSpPr/>
            <p:nvPr/>
          </p:nvSpPr>
          <p:spPr>
            <a:xfrm>
              <a:off x="429157" y="8181640"/>
              <a:ext cx="5557340" cy="915010"/>
            </a:xfrm>
            <a:prstGeom prst="rect">
              <a:avLst/>
            </a:prstGeom>
            <a:solidFill>
              <a:srgbClr val="F4FF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6F32E6E-41F8-097F-3330-1FB3F0807017}"/>
                </a:ext>
              </a:extLst>
            </p:cNvPr>
            <p:cNvSpPr/>
            <p:nvPr/>
          </p:nvSpPr>
          <p:spPr>
            <a:xfrm>
              <a:off x="5989360" y="8179525"/>
              <a:ext cx="5116342" cy="915010"/>
            </a:xfrm>
            <a:prstGeom prst="rect">
              <a:avLst/>
            </a:prstGeom>
            <a:solidFill>
              <a:srgbClr val="FFE9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8853FCB6-69FF-0C2A-949C-A95D9DD59A79}"/>
                </a:ext>
              </a:extLst>
            </p:cNvPr>
            <p:cNvGrpSpPr/>
            <p:nvPr/>
          </p:nvGrpSpPr>
          <p:grpSpPr>
            <a:xfrm>
              <a:off x="7471226" y="8293898"/>
              <a:ext cx="576294" cy="698500"/>
              <a:chOff x="5200431" y="1569368"/>
              <a:chExt cx="819368" cy="993119"/>
            </a:xfrm>
          </p:grpSpPr>
          <p:pic>
            <p:nvPicPr>
              <p:cNvPr id="36" name="图片 35">
                <a:extLst>
                  <a:ext uri="{FF2B5EF4-FFF2-40B4-BE49-F238E27FC236}">
                    <a16:creationId xmlns:a16="http://schemas.microsoft.com/office/drawing/2014/main" id="{0855B439-0BE3-68EC-2907-A2C58D0671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53368"/>
              <a:stretch/>
            </p:blipFill>
            <p:spPr>
              <a:xfrm>
                <a:off x="5200431" y="1736834"/>
                <a:ext cx="325726" cy="698500"/>
              </a:xfrm>
              <a:prstGeom prst="rect">
                <a:avLst/>
              </a:prstGeom>
            </p:spPr>
          </p:pic>
          <p:pic>
            <p:nvPicPr>
              <p:cNvPr id="37" name="图片 36">
                <a:extLst>
                  <a:ext uri="{FF2B5EF4-FFF2-40B4-BE49-F238E27FC236}">
                    <a16:creationId xmlns:a16="http://schemas.microsoft.com/office/drawing/2014/main" id="{31A8D000-5615-83CF-7555-795A4A5E838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0294"/>
              <a:stretch/>
            </p:blipFill>
            <p:spPr>
              <a:xfrm>
                <a:off x="5526156" y="1569368"/>
                <a:ext cx="493643" cy="993119"/>
              </a:xfrm>
              <a:prstGeom prst="rect">
                <a:avLst/>
              </a:prstGeom>
            </p:spPr>
          </p:pic>
        </p:grpSp>
        <p:sp>
          <p:nvSpPr>
            <p:cNvPr id="24" name="圆角矩形 23">
              <a:extLst>
                <a:ext uri="{FF2B5EF4-FFF2-40B4-BE49-F238E27FC236}">
                  <a16:creationId xmlns:a16="http://schemas.microsoft.com/office/drawing/2014/main" id="{9DA552CF-69D7-A2BC-2A4C-6A2F00C93299}"/>
                </a:ext>
              </a:extLst>
            </p:cNvPr>
            <p:cNvSpPr/>
            <p:nvPr/>
          </p:nvSpPr>
          <p:spPr>
            <a:xfrm>
              <a:off x="1200796" y="8308748"/>
              <a:ext cx="857250" cy="669709"/>
            </a:xfrm>
            <a:prstGeom prst="roundRect">
              <a:avLst/>
            </a:prstGeom>
            <a:noFill/>
            <a:ln w="317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  <a:endParaRPr kumimoji="1" lang="zh-CN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C4376676-C2E8-7508-BAD2-8220EAD1D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0515" y="8408127"/>
              <a:ext cx="470953" cy="470953"/>
            </a:xfrm>
            <a:prstGeom prst="rect">
              <a:avLst/>
            </a:prstGeom>
          </p:spPr>
        </p:pic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A6C3D112-DA09-32C7-F83C-79BD4ED029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5034" y="8408128"/>
              <a:ext cx="295762" cy="79949"/>
            </a:xfrm>
            <a:prstGeom prst="line">
              <a:avLst/>
            </a:prstGeom>
            <a:ln>
              <a:solidFill>
                <a:srgbClr val="C0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6">
              <a:extLst>
                <a:ext uri="{FF2B5EF4-FFF2-40B4-BE49-F238E27FC236}">
                  <a16:creationId xmlns:a16="http://schemas.microsoft.com/office/drawing/2014/main" id="{04AB6045-37AF-58DA-4A54-4DD4E6D05FC8}"/>
                </a:ext>
              </a:extLst>
            </p:cNvPr>
            <p:cNvCxnSpPr>
              <a:cxnSpLocks/>
            </p:cNvCxnSpPr>
            <p:nvPr/>
          </p:nvCxnSpPr>
          <p:spPr>
            <a:xfrm>
              <a:off x="971468" y="8879080"/>
              <a:ext cx="229328" cy="28789"/>
            </a:xfrm>
            <a:prstGeom prst="line">
              <a:avLst/>
            </a:prstGeom>
            <a:ln>
              <a:solidFill>
                <a:srgbClr val="C0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EB35C36F-B5FC-2435-619C-AC0761332354}"/>
                </a:ext>
              </a:extLst>
            </p:cNvPr>
            <p:cNvSpPr/>
            <p:nvPr/>
          </p:nvSpPr>
          <p:spPr>
            <a:xfrm>
              <a:off x="2500073" y="8308943"/>
              <a:ext cx="1715845" cy="65748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Wimpy</a:t>
              </a:r>
            </a:p>
            <a:p>
              <a:pPr algn="ctr"/>
              <a:r>
                <a:rPr kumimoji="1" lang="en-US" altLang="zh-CN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Device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2CD17DB4-07D6-A18B-4856-BE28C0A37571}"/>
                </a:ext>
              </a:extLst>
            </p:cNvPr>
            <p:cNvSpPr txBox="1"/>
            <p:nvPr/>
          </p:nvSpPr>
          <p:spPr>
            <a:xfrm>
              <a:off x="6399955" y="8458482"/>
              <a:ext cx="761747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Intent</a:t>
              </a:r>
              <a:endParaRPr kumimoji="1"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7CF48C6B-14EE-3EEB-12C0-EF0768699B44}"/>
                </a:ext>
              </a:extLst>
            </p:cNvPr>
            <p:cNvSpPr txBox="1"/>
            <p:nvPr/>
          </p:nvSpPr>
          <p:spPr>
            <a:xfrm>
              <a:off x="8220633" y="8290976"/>
              <a:ext cx="2873415" cy="646331"/>
            </a:xfrm>
            <a:prstGeom prst="rect">
              <a:avLst/>
            </a:prstGeom>
            <a:solidFill>
              <a:srgbClr val="FF0000">
                <a:alpha val="29436"/>
              </a:srgbClr>
            </a:solidFill>
            <a:ln>
              <a:solidFill>
                <a:schemeClr val="accent1">
                  <a:shade val="50000"/>
                </a:schemeClr>
              </a:solidFill>
              <a:prstDash val="dash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Biometric, Sensitive entity,</a:t>
              </a:r>
            </a:p>
            <a:p>
              <a:pPr algn="ctr"/>
              <a:r>
                <a: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Semantics, Transcript…</a:t>
              </a:r>
              <a:endParaRPr kumimoji="1"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圆角矩形 30">
              <a:extLst>
                <a:ext uri="{FF2B5EF4-FFF2-40B4-BE49-F238E27FC236}">
                  <a16:creationId xmlns:a16="http://schemas.microsoft.com/office/drawing/2014/main" id="{9CCEBAF2-4ACC-F623-04C7-3A2B2CCDFF80}"/>
                </a:ext>
              </a:extLst>
            </p:cNvPr>
            <p:cNvSpPr/>
            <p:nvPr/>
          </p:nvSpPr>
          <p:spPr>
            <a:xfrm>
              <a:off x="4635999" y="8326521"/>
              <a:ext cx="905321" cy="616332"/>
            </a:xfrm>
            <a:prstGeom prst="roundRect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Raw Signal</a:t>
              </a:r>
              <a:endParaRPr kumimoji="1" lang="zh-CN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右箭头 31">
              <a:extLst>
                <a:ext uri="{FF2B5EF4-FFF2-40B4-BE49-F238E27FC236}">
                  <a16:creationId xmlns:a16="http://schemas.microsoft.com/office/drawing/2014/main" id="{1CEB4DB3-7044-970B-BBB5-12448D61A627}"/>
                </a:ext>
              </a:extLst>
            </p:cNvPr>
            <p:cNvSpPr/>
            <p:nvPr/>
          </p:nvSpPr>
          <p:spPr>
            <a:xfrm>
              <a:off x="5764486" y="8355475"/>
              <a:ext cx="445168" cy="206014"/>
            </a:xfrm>
            <a:prstGeom prst="rightArrow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右箭头 32">
              <a:extLst>
                <a:ext uri="{FF2B5EF4-FFF2-40B4-BE49-F238E27FC236}">
                  <a16:creationId xmlns:a16="http://schemas.microsoft.com/office/drawing/2014/main" id="{05B0D343-6A8D-D7EB-77AB-A20AB6DD34EA}"/>
                </a:ext>
              </a:extLst>
            </p:cNvPr>
            <p:cNvSpPr/>
            <p:nvPr/>
          </p:nvSpPr>
          <p:spPr>
            <a:xfrm rot="10800000">
              <a:off x="5748054" y="8724807"/>
              <a:ext cx="445168" cy="206014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43611B4E-5125-C5F2-0506-2E053386D6A6}"/>
                </a:ext>
              </a:extLst>
            </p:cNvPr>
            <p:cNvCxnSpPr>
              <a:cxnSpLocks/>
              <a:stCxn id="24" idx="3"/>
              <a:endCxn id="28" idx="1"/>
            </p:cNvCxnSpPr>
            <p:nvPr/>
          </p:nvCxnSpPr>
          <p:spPr>
            <a:xfrm flipV="1">
              <a:off x="2058046" y="8637684"/>
              <a:ext cx="442027" cy="591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线箭头连接符 34">
              <a:extLst>
                <a:ext uri="{FF2B5EF4-FFF2-40B4-BE49-F238E27FC236}">
                  <a16:creationId xmlns:a16="http://schemas.microsoft.com/office/drawing/2014/main" id="{54E24DD0-79EE-F263-37E5-4DA2EBD9C17C}"/>
                </a:ext>
              </a:extLst>
            </p:cNvPr>
            <p:cNvCxnSpPr>
              <a:cxnSpLocks/>
              <a:stCxn id="28" idx="3"/>
              <a:endCxn id="31" idx="1"/>
            </p:cNvCxnSpPr>
            <p:nvPr/>
          </p:nvCxnSpPr>
          <p:spPr>
            <a:xfrm flipV="1">
              <a:off x="4215918" y="8634687"/>
              <a:ext cx="420081" cy="29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灯片编号占位符 37">
            <a:extLst>
              <a:ext uri="{FF2B5EF4-FFF2-40B4-BE49-F238E27FC236}">
                <a16:creationId xmlns:a16="http://schemas.microsoft.com/office/drawing/2014/main" id="{CD4454C4-7D15-7539-29C2-31F72F77B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5CA48-F8C7-3741-BE43-81360A98132B}" type="slidenum">
              <a:rPr kumimoji="1" lang="zh-CN" altLang="en-US" smtClean="0"/>
              <a:pPr/>
              <a:t>1</a:t>
            </a:fld>
            <a:r>
              <a:rPr kumimoji="1" lang="en-US" altLang="zh-CN"/>
              <a:t>/10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5321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8A103571-4090-191B-93CF-C97EC5EB8E6F}"/>
              </a:ext>
            </a:extLst>
          </p:cNvPr>
          <p:cNvSpPr txBox="1">
            <a:spLocks/>
          </p:cNvSpPr>
          <p:nvPr/>
        </p:nvSpPr>
        <p:spPr>
          <a:xfrm>
            <a:off x="0" y="24290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kumimoji="1" lang="en-US" altLang="zh-CN"/>
              <a:t>Privacy concern for cloud speech service</a:t>
            </a:r>
            <a:endParaRPr lang="zh-CN" altLang="en-US" dirty="0"/>
          </a:p>
        </p:txBody>
      </p:sp>
      <p:sp>
        <p:nvSpPr>
          <p:cNvPr id="8" name="日期占位符 1">
            <a:extLst>
              <a:ext uri="{FF2B5EF4-FFF2-40B4-BE49-F238E27FC236}">
                <a16:creationId xmlns:a16="http://schemas.microsoft.com/office/drawing/2014/main" id="{07F5E596-32F7-C485-C3E3-07981111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9" name="页脚占位符 2">
            <a:extLst>
              <a:ext uri="{FF2B5EF4-FFF2-40B4-BE49-F238E27FC236}">
                <a16:creationId xmlns:a16="http://schemas.microsoft.com/office/drawing/2014/main" id="{61CCC023-93A1-0AF7-5AEA-F94C4BDDE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en-GB" altLang="zh-CN" dirty="0"/>
              <a:t>SILENCE@NeurIPS'24</a:t>
            </a:r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EF37DD3-97E5-8D67-5418-267520A929E7}"/>
              </a:ext>
            </a:extLst>
          </p:cNvPr>
          <p:cNvSpPr txBox="1"/>
          <p:nvPr/>
        </p:nvSpPr>
        <p:spPr>
          <a:xfrm>
            <a:off x="1983240" y="2321280"/>
            <a:ext cx="8840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GB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(a). Offloaded speech understanding on wimpy devices</a:t>
            </a:r>
            <a:endParaRPr kumimoji="1"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7605FDC-8FEE-6B31-8C82-50B2D333AC00}"/>
              </a:ext>
            </a:extLst>
          </p:cNvPr>
          <p:cNvSpPr txBox="1"/>
          <p:nvPr/>
        </p:nvSpPr>
        <p:spPr>
          <a:xfrm>
            <a:off x="838200" y="4048880"/>
            <a:ext cx="1067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GB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(b). Previous approaches to protect speech privacy</a:t>
            </a:r>
            <a:endParaRPr kumimoji="1"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E413967F-31A4-2199-6AB4-B9DBF42F9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05" y="2756014"/>
            <a:ext cx="10828589" cy="1230230"/>
          </a:xfrm>
          <a:prstGeom prst="rect">
            <a:avLst/>
          </a:prstGeom>
        </p:spPr>
      </p:pic>
      <p:grpSp>
        <p:nvGrpSpPr>
          <p:cNvPr id="20" name="组合 19">
            <a:extLst>
              <a:ext uri="{FF2B5EF4-FFF2-40B4-BE49-F238E27FC236}">
                <a16:creationId xmlns:a16="http://schemas.microsoft.com/office/drawing/2014/main" id="{CEE986B3-0EDD-4357-3D8F-61F48069C36E}"/>
              </a:ext>
            </a:extLst>
          </p:cNvPr>
          <p:cNvGrpSpPr/>
          <p:nvPr/>
        </p:nvGrpSpPr>
        <p:grpSpPr>
          <a:xfrm>
            <a:off x="735996" y="1434478"/>
            <a:ext cx="10885046" cy="911759"/>
            <a:chOff x="429157" y="8179525"/>
            <a:chExt cx="10676545" cy="917125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3F3E2ACB-1346-3485-594A-CC5A2A82539E}"/>
                </a:ext>
              </a:extLst>
            </p:cNvPr>
            <p:cNvSpPr/>
            <p:nvPr/>
          </p:nvSpPr>
          <p:spPr>
            <a:xfrm>
              <a:off x="429157" y="8181640"/>
              <a:ext cx="5557340" cy="915010"/>
            </a:xfrm>
            <a:prstGeom prst="rect">
              <a:avLst/>
            </a:prstGeom>
            <a:solidFill>
              <a:srgbClr val="F4FF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6F32E6E-41F8-097F-3330-1FB3F0807017}"/>
                </a:ext>
              </a:extLst>
            </p:cNvPr>
            <p:cNvSpPr/>
            <p:nvPr/>
          </p:nvSpPr>
          <p:spPr>
            <a:xfrm>
              <a:off x="5989360" y="8179525"/>
              <a:ext cx="5116342" cy="915010"/>
            </a:xfrm>
            <a:prstGeom prst="rect">
              <a:avLst/>
            </a:prstGeom>
            <a:solidFill>
              <a:srgbClr val="FFE9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8853FCB6-69FF-0C2A-949C-A95D9DD59A79}"/>
                </a:ext>
              </a:extLst>
            </p:cNvPr>
            <p:cNvGrpSpPr/>
            <p:nvPr/>
          </p:nvGrpSpPr>
          <p:grpSpPr>
            <a:xfrm>
              <a:off x="7471226" y="8293898"/>
              <a:ext cx="576294" cy="698500"/>
              <a:chOff x="5200431" y="1569368"/>
              <a:chExt cx="819368" cy="993119"/>
            </a:xfrm>
          </p:grpSpPr>
          <p:pic>
            <p:nvPicPr>
              <p:cNvPr id="36" name="图片 35">
                <a:extLst>
                  <a:ext uri="{FF2B5EF4-FFF2-40B4-BE49-F238E27FC236}">
                    <a16:creationId xmlns:a16="http://schemas.microsoft.com/office/drawing/2014/main" id="{0855B439-0BE3-68EC-2907-A2C58D0671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53368"/>
              <a:stretch/>
            </p:blipFill>
            <p:spPr>
              <a:xfrm>
                <a:off x="5200431" y="1736834"/>
                <a:ext cx="325726" cy="698500"/>
              </a:xfrm>
              <a:prstGeom prst="rect">
                <a:avLst/>
              </a:prstGeom>
            </p:spPr>
          </p:pic>
          <p:pic>
            <p:nvPicPr>
              <p:cNvPr id="37" name="图片 36">
                <a:extLst>
                  <a:ext uri="{FF2B5EF4-FFF2-40B4-BE49-F238E27FC236}">
                    <a16:creationId xmlns:a16="http://schemas.microsoft.com/office/drawing/2014/main" id="{31A8D000-5615-83CF-7555-795A4A5E838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50294"/>
              <a:stretch/>
            </p:blipFill>
            <p:spPr>
              <a:xfrm>
                <a:off x="5526156" y="1569368"/>
                <a:ext cx="493643" cy="993119"/>
              </a:xfrm>
              <a:prstGeom prst="rect">
                <a:avLst/>
              </a:prstGeom>
            </p:spPr>
          </p:pic>
        </p:grpSp>
        <p:sp>
          <p:nvSpPr>
            <p:cNvPr id="24" name="圆角矩形 23">
              <a:extLst>
                <a:ext uri="{FF2B5EF4-FFF2-40B4-BE49-F238E27FC236}">
                  <a16:creationId xmlns:a16="http://schemas.microsoft.com/office/drawing/2014/main" id="{9DA552CF-69D7-A2BC-2A4C-6A2F00C93299}"/>
                </a:ext>
              </a:extLst>
            </p:cNvPr>
            <p:cNvSpPr/>
            <p:nvPr/>
          </p:nvSpPr>
          <p:spPr>
            <a:xfrm>
              <a:off x="1200796" y="8308748"/>
              <a:ext cx="857250" cy="669709"/>
            </a:xfrm>
            <a:prstGeom prst="roundRect">
              <a:avLst/>
            </a:prstGeom>
            <a:noFill/>
            <a:ln w="317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  <a:endParaRPr kumimoji="1" lang="zh-CN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C4376676-C2E8-7508-BAD2-8220EAD1D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0515" y="8408127"/>
              <a:ext cx="470953" cy="470953"/>
            </a:xfrm>
            <a:prstGeom prst="rect">
              <a:avLst/>
            </a:prstGeom>
          </p:spPr>
        </p:pic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A6C3D112-DA09-32C7-F83C-79BD4ED029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5034" y="8408128"/>
              <a:ext cx="295762" cy="79949"/>
            </a:xfrm>
            <a:prstGeom prst="line">
              <a:avLst/>
            </a:prstGeom>
            <a:ln>
              <a:solidFill>
                <a:srgbClr val="C0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6">
              <a:extLst>
                <a:ext uri="{FF2B5EF4-FFF2-40B4-BE49-F238E27FC236}">
                  <a16:creationId xmlns:a16="http://schemas.microsoft.com/office/drawing/2014/main" id="{04AB6045-37AF-58DA-4A54-4DD4E6D05FC8}"/>
                </a:ext>
              </a:extLst>
            </p:cNvPr>
            <p:cNvCxnSpPr>
              <a:cxnSpLocks/>
            </p:cNvCxnSpPr>
            <p:nvPr/>
          </p:nvCxnSpPr>
          <p:spPr>
            <a:xfrm>
              <a:off x="971468" y="8879080"/>
              <a:ext cx="229328" cy="28789"/>
            </a:xfrm>
            <a:prstGeom prst="line">
              <a:avLst/>
            </a:prstGeom>
            <a:ln>
              <a:solidFill>
                <a:srgbClr val="C0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EB35C36F-B5FC-2435-619C-AC0761332354}"/>
                </a:ext>
              </a:extLst>
            </p:cNvPr>
            <p:cNvSpPr/>
            <p:nvPr/>
          </p:nvSpPr>
          <p:spPr>
            <a:xfrm>
              <a:off x="2500073" y="8308943"/>
              <a:ext cx="1715845" cy="65748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Wimpy</a:t>
              </a:r>
            </a:p>
            <a:p>
              <a:pPr algn="ctr"/>
              <a:r>
                <a:rPr kumimoji="1" lang="en-US" altLang="zh-CN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Device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2CD17DB4-07D6-A18B-4856-BE28C0A37571}"/>
                </a:ext>
              </a:extLst>
            </p:cNvPr>
            <p:cNvSpPr txBox="1"/>
            <p:nvPr/>
          </p:nvSpPr>
          <p:spPr>
            <a:xfrm>
              <a:off x="6399955" y="8458482"/>
              <a:ext cx="761747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Intent</a:t>
              </a:r>
              <a:endParaRPr kumimoji="1"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7CF48C6B-14EE-3EEB-12C0-EF0768699B44}"/>
                </a:ext>
              </a:extLst>
            </p:cNvPr>
            <p:cNvSpPr txBox="1"/>
            <p:nvPr/>
          </p:nvSpPr>
          <p:spPr>
            <a:xfrm>
              <a:off x="8220633" y="8290976"/>
              <a:ext cx="2873415" cy="646331"/>
            </a:xfrm>
            <a:prstGeom prst="rect">
              <a:avLst/>
            </a:prstGeom>
            <a:solidFill>
              <a:srgbClr val="FF0000">
                <a:alpha val="29436"/>
              </a:srgbClr>
            </a:solidFill>
            <a:ln>
              <a:solidFill>
                <a:schemeClr val="accent1">
                  <a:shade val="50000"/>
                </a:schemeClr>
              </a:solidFill>
              <a:prstDash val="dash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Biometric, Sensitive entity,</a:t>
              </a:r>
            </a:p>
            <a:p>
              <a:pPr algn="ctr"/>
              <a:r>
                <a: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Semantics, Transcript…</a:t>
              </a:r>
              <a:endParaRPr kumimoji="1"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圆角矩形 30">
              <a:extLst>
                <a:ext uri="{FF2B5EF4-FFF2-40B4-BE49-F238E27FC236}">
                  <a16:creationId xmlns:a16="http://schemas.microsoft.com/office/drawing/2014/main" id="{9CCEBAF2-4ACC-F623-04C7-3A2B2CCDFF80}"/>
                </a:ext>
              </a:extLst>
            </p:cNvPr>
            <p:cNvSpPr/>
            <p:nvPr/>
          </p:nvSpPr>
          <p:spPr>
            <a:xfrm>
              <a:off x="4635999" y="8326521"/>
              <a:ext cx="905321" cy="616332"/>
            </a:xfrm>
            <a:prstGeom prst="roundRect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Raw Signal</a:t>
              </a:r>
              <a:endParaRPr kumimoji="1" lang="zh-CN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右箭头 31">
              <a:extLst>
                <a:ext uri="{FF2B5EF4-FFF2-40B4-BE49-F238E27FC236}">
                  <a16:creationId xmlns:a16="http://schemas.microsoft.com/office/drawing/2014/main" id="{1CEB4DB3-7044-970B-BBB5-12448D61A627}"/>
                </a:ext>
              </a:extLst>
            </p:cNvPr>
            <p:cNvSpPr/>
            <p:nvPr/>
          </p:nvSpPr>
          <p:spPr>
            <a:xfrm>
              <a:off x="5764486" y="8355475"/>
              <a:ext cx="445168" cy="206014"/>
            </a:xfrm>
            <a:prstGeom prst="rightArrow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右箭头 32">
              <a:extLst>
                <a:ext uri="{FF2B5EF4-FFF2-40B4-BE49-F238E27FC236}">
                  <a16:creationId xmlns:a16="http://schemas.microsoft.com/office/drawing/2014/main" id="{05B0D343-6A8D-D7EB-77AB-A20AB6DD34EA}"/>
                </a:ext>
              </a:extLst>
            </p:cNvPr>
            <p:cNvSpPr/>
            <p:nvPr/>
          </p:nvSpPr>
          <p:spPr>
            <a:xfrm rot="10800000">
              <a:off x="5748054" y="8724807"/>
              <a:ext cx="445168" cy="206014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43611B4E-5125-C5F2-0506-2E053386D6A6}"/>
                </a:ext>
              </a:extLst>
            </p:cNvPr>
            <p:cNvCxnSpPr>
              <a:cxnSpLocks/>
              <a:stCxn id="24" idx="3"/>
              <a:endCxn id="28" idx="1"/>
            </p:cNvCxnSpPr>
            <p:nvPr/>
          </p:nvCxnSpPr>
          <p:spPr>
            <a:xfrm flipV="1">
              <a:off x="2058046" y="8637684"/>
              <a:ext cx="442027" cy="591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线箭头连接符 34">
              <a:extLst>
                <a:ext uri="{FF2B5EF4-FFF2-40B4-BE49-F238E27FC236}">
                  <a16:creationId xmlns:a16="http://schemas.microsoft.com/office/drawing/2014/main" id="{54E24DD0-79EE-F263-37E5-4DA2EBD9C17C}"/>
                </a:ext>
              </a:extLst>
            </p:cNvPr>
            <p:cNvCxnSpPr>
              <a:cxnSpLocks/>
              <a:stCxn id="28" idx="3"/>
              <a:endCxn id="31" idx="1"/>
            </p:cNvCxnSpPr>
            <p:nvPr/>
          </p:nvCxnSpPr>
          <p:spPr>
            <a:xfrm flipV="1">
              <a:off x="4215918" y="8634687"/>
              <a:ext cx="420081" cy="29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677A582-04D3-0903-19F5-B857DD735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5CA48-F8C7-3741-BE43-81360A98132B}" type="slidenum">
              <a:rPr kumimoji="1" lang="zh-CN" altLang="en-US" smtClean="0"/>
              <a:pPr/>
              <a:t>2</a:t>
            </a:fld>
            <a:r>
              <a:rPr kumimoji="1" lang="en-US" altLang="zh-CN"/>
              <a:t>/10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1675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8A103571-4090-191B-93CF-C97EC5EB8E6F}"/>
              </a:ext>
            </a:extLst>
          </p:cNvPr>
          <p:cNvSpPr txBox="1">
            <a:spLocks/>
          </p:cNvSpPr>
          <p:nvPr/>
        </p:nvSpPr>
        <p:spPr>
          <a:xfrm>
            <a:off x="0" y="24290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kumimoji="1" lang="en-US" altLang="zh-CN"/>
              <a:t>Privacy concern for cloud speech service</a:t>
            </a:r>
            <a:endParaRPr lang="zh-CN" altLang="en-US" dirty="0"/>
          </a:p>
        </p:txBody>
      </p:sp>
      <p:sp>
        <p:nvSpPr>
          <p:cNvPr id="8" name="日期占位符 1">
            <a:extLst>
              <a:ext uri="{FF2B5EF4-FFF2-40B4-BE49-F238E27FC236}">
                <a16:creationId xmlns:a16="http://schemas.microsoft.com/office/drawing/2014/main" id="{07F5E596-32F7-C485-C3E3-07981111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9" name="页脚占位符 2">
            <a:extLst>
              <a:ext uri="{FF2B5EF4-FFF2-40B4-BE49-F238E27FC236}">
                <a16:creationId xmlns:a16="http://schemas.microsoft.com/office/drawing/2014/main" id="{61CCC023-93A1-0AF7-5AEA-F94C4BDDE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en-GB" altLang="zh-CN" dirty="0"/>
              <a:t>SILENCE@NeurIPS'24</a:t>
            </a:r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EF37DD3-97E5-8D67-5418-267520A929E7}"/>
              </a:ext>
            </a:extLst>
          </p:cNvPr>
          <p:cNvSpPr txBox="1"/>
          <p:nvPr/>
        </p:nvSpPr>
        <p:spPr>
          <a:xfrm>
            <a:off x="1983240" y="2321280"/>
            <a:ext cx="8840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GB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(a). Offloaded speech understanding on wimpy devices</a:t>
            </a:r>
            <a:endParaRPr kumimoji="1"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7605FDC-8FEE-6B31-8C82-50B2D333AC00}"/>
              </a:ext>
            </a:extLst>
          </p:cNvPr>
          <p:cNvSpPr txBox="1"/>
          <p:nvPr/>
        </p:nvSpPr>
        <p:spPr>
          <a:xfrm>
            <a:off x="838200" y="4048880"/>
            <a:ext cx="1067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GB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(b). Previous approaches to protect speech privacy</a:t>
            </a:r>
            <a:endParaRPr kumimoji="1"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2C9FBC2-D8C9-93F7-B43B-F5C522716585}"/>
              </a:ext>
            </a:extLst>
          </p:cNvPr>
          <p:cNvSpPr txBox="1"/>
          <p:nvPr/>
        </p:nvSpPr>
        <p:spPr>
          <a:xfrm>
            <a:off x="695713" y="5671194"/>
            <a:ext cx="109570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GB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(c). Our SILENCE: a novel asymmetric dependency-based encoder</a:t>
            </a:r>
            <a:endParaRPr kumimoji="1" lang="zh-CN" alt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E413967F-31A4-2199-6AB4-B9DBF42F9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05" y="2756014"/>
            <a:ext cx="10828589" cy="123023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F9FE9AD-D63E-A1DA-4A21-977AB3C5E0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184" y="4523746"/>
            <a:ext cx="10539074" cy="1147448"/>
          </a:xfrm>
          <a:prstGeom prst="rect">
            <a:avLst/>
          </a:prstGeom>
        </p:spPr>
      </p:pic>
      <p:grpSp>
        <p:nvGrpSpPr>
          <p:cNvPr id="20" name="组合 19">
            <a:extLst>
              <a:ext uri="{FF2B5EF4-FFF2-40B4-BE49-F238E27FC236}">
                <a16:creationId xmlns:a16="http://schemas.microsoft.com/office/drawing/2014/main" id="{CEE986B3-0EDD-4357-3D8F-61F48069C36E}"/>
              </a:ext>
            </a:extLst>
          </p:cNvPr>
          <p:cNvGrpSpPr/>
          <p:nvPr/>
        </p:nvGrpSpPr>
        <p:grpSpPr>
          <a:xfrm>
            <a:off x="735996" y="1434478"/>
            <a:ext cx="10885046" cy="911759"/>
            <a:chOff x="429157" y="8179525"/>
            <a:chExt cx="10676545" cy="917125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3F3E2ACB-1346-3485-594A-CC5A2A82539E}"/>
                </a:ext>
              </a:extLst>
            </p:cNvPr>
            <p:cNvSpPr/>
            <p:nvPr/>
          </p:nvSpPr>
          <p:spPr>
            <a:xfrm>
              <a:off x="429157" y="8181640"/>
              <a:ext cx="5557340" cy="915010"/>
            </a:xfrm>
            <a:prstGeom prst="rect">
              <a:avLst/>
            </a:prstGeom>
            <a:solidFill>
              <a:srgbClr val="F4FF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6F32E6E-41F8-097F-3330-1FB3F0807017}"/>
                </a:ext>
              </a:extLst>
            </p:cNvPr>
            <p:cNvSpPr/>
            <p:nvPr/>
          </p:nvSpPr>
          <p:spPr>
            <a:xfrm>
              <a:off x="5989360" y="8179525"/>
              <a:ext cx="5116342" cy="915010"/>
            </a:xfrm>
            <a:prstGeom prst="rect">
              <a:avLst/>
            </a:prstGeom>
            <a:solidFill>
              <a:srgbClr val="FFE9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8853FCB6-69FF-0C2A-949C-A95D9DD59A79}"/>
                </a:ext>
              </a:extLst>
            </p:cNvPr>
            <p:cNvGrpSpPr/>
            <p:nvPr/>
          </p:nvGrpSpPr>
          <p:grpSpPr>
            <a:xfrm>
              <a:off x="7471226" y="8293898"/>
              <a:ext cx="576294" cy="698500"/>
              <a:chOff x="5200431" y="1569368"/>
              <a:chExt cx="819368" cy="993119"/>
            </a:xfrm>
          </p:grpSpPr>
          <p:pic>
            <p:nvPicPr>
              <p:cNvPr id="36" name="图片 35">
                <a:extLst>
                  <a:ext uri="{FF2B5EF4-FFF2-40B4-BE49-F238E27FC236}">
                    <a16:creationId xmlns:a16="http://schemas.microsoft.com/office/drawing/2014/main" id="{0855B439-0BE3-68EC-2907-A2C58D0671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53368"/>
              <a:stretch/>
            </p:blipFill>
            <p:spPr>
              <a:xfrm>
                <a:off x="5200431" y="1736834"/>
                <a:ext cx="325726" cy="698500"/>
              </a:xfrm>
              <a:prstGeom prst="rect">
                <a:avLst/>
              </a:prstGeom>
            </p:spPr>
          </p:pic>
          <p:pic>
            <p:nvPicPr>
              <p:cNvPr id="37" name="图片 36">
                <a:extLst>
                  <a:ext uri="{FF2B5EF4-FFF2-40B4-BE49-F238E27FC236}">
                    <a16:creationId xmlns:a16="http://schemas.microsoft.com/office/drawing/2014/main" id="{31A8D000-5615-83CF-7555-795A4A5E838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0294"/>
              <a:stretch/>
            </p:blipFill>
            <p:spPr>
              <a:xfrm>
                <a:off x="5526156" y="1569368"/>
                <a:ext cx="493643" cy="993119"/>
              </a:xfrm>
              <a:prstGeom prst="rect">
                <a:avLst/>
              </a:prstGeom>
            </p:spPr>
          </p:pic>
        </p:grpSp>
        <p:sp>
          <p:nvSpPr>
            <p:cNvPr id="24" name="圆角矩形 23">
              <a:extLst>
                <a:ext uri="{FF2B5EF4-FFF2-40B4-BE49-F238E27FC236}">
                  <a16:creationId xmlns:a16="http://schemas.microsoft.com/office/drawing/2014/main" id="{9DA552CF-69D7-A2BC-2A4C-6A2F00C93299}"/>
                </a:ext>
              </a:extLst>
            </p:cNvPr>
            <p:cNvSpPr/>
            <p:nvPr/>
          </p:nvSpPr>
          <p:spPr>
            <a:xfrm>
              <a:off x="1200796" y="8308748"/>
              <a:ext cx="857250" cy="669709"/>
            </a:xfrm>
            <a:prstGeom prst="roundRect">
              <a:avLst/>
            </a:prstGeom>
            <a:noFill/>
            <a:ln w="317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  <a:endParaRPr kumimoji="1" lang="zh-CN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C4376676-C2E8-7508-BAD2-8220EAD1D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0515" y="8408127"/>
              <a:ext cx="470953" cy="470953"/>
            </a:xfrm>
            <a:prstGeom prst="rect">
              <a:avLst/>
            </a:prstGeom>
          </p:spPr>
        </p:pic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A6C3D112-DA09-32C7-F83C-79BD4ED029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5034" y="8408128"/>
              <a:ext cx="295762" cy="79949"/>
            </a:xfrm>
            <a:prstGeom prst="line">
              <a:avLst/>
            </a:prstGeom>
            <a:ln>
              <a:solidFill>
                <a:srgbClr val="C0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6">
              <a:extLst>
                <a:ext uri="{FF2B5EF4-FFF2-40B4-BE49-F238E27FC236}">
                  <a16:creationId xmlns:a16="http://schemas.microsoft.com/office/drawing/2014/main" id="{04AB6045-37AF-58DA-4A54-4DD4E6D05FC8}"/>
                </a:ext>
              </a:extLst>
            </p:cNvPr>
            <p:cNvCxnSpPr>
              <a:cxnSpLocks/>
            </p:cNvCxnSpPr>
            <p:nvPr/>
          </p:nvCxnSpPr>
          <p:spPr>
            <a:xfrm>
              <a:off x="971468" y="8879080"/>
              <a:ext cx="229328" cy="28789"/>
            </a:xfrm>
            <a:prstGeom prst="line">
              <a:avLst/>
            </a:prstGeom>
            <a:ln>
              <a:solidFill>
                <a:srgbClr val="C0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EB35C36F-B5FC-2435-619C-AC0761332354}"/>
                </a:ext>
              </a:extLst>
            </p:cNvPr>
            <p:cNvSpPr/>
            <p:nvPr/>
          </p:nvSpPr>
          <p:spPr>
            <a:xfrm>
              <a:off x="2500073" y="8308943"/>
              <a:ext cx="1715845" cy="65748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Wimpy</a:t>
              </a:r>
            </a:p>
            <a:p>
              <a:pPr algn="ctr"/>
              <a:r>
                <a:rPr kumimoji="1" lang="en-US" altLang="zh-CN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Device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2CD17DB4-07D6-A18B-4856-BE28C0A37571}"/>
                </a:ext>
              </a:extLst>
            </p:cNvPr>
            <p:cNvSpPr txBox="1"/>
            <p:nvPr/>
          </p:nvSpPr>
          <p:spPr>
            <a:xfrm>
              <a:off x="6399955" y="8458482"/>
              <a:ext cx="761747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Intent</a:t>
              </a:r>
              <a:endParaRPr kumimoji="1"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7CF48C6B-14EE-3EEB-12C0-EF0768699B44}"/>
                </a:ext>
              </a:extLst>
            </p:cNvPr>
            <p:cNvSpPr txBox="1"/>
            <p:nvPr/>
          </p:nvSpPr>
          <p:spPr>
            <a:xfrm>
              <a:off x="8220633" y="8290976"/>
              <a:ext cx="2873415" cy="646331"/>
            </a:xfrm>
            <a:prstGeom prst="rect">
              <a:avLst/>
            </a:prstGeom>
            <a:solidFill>
              <a:srgbClr val="FF0000">
                <a:alpha val="29436"/>
              </a:srgbClr>
            </a:solidFill>
            <a:ln>
              <a:solidFill>
                <a:schemeClr val="accent1">
                  <a:shade val="50000"/>
                </a:schemeClr>
              </a:solidFill>
              <a:prstDash val="dash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Biometric, Sensitive entity,</a:t>
              </a:r>
            </a:p>
            <a:p>
              <a:pPr algn="ctr"/>
              <a:r>
                <a: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Semantics, Transcript…</a:t>
              </a:r>
              <a:endParaRPr kumimoji="1"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圆角矩形 30">
              <a:extLst>
                <a:ext uri="{FF2B5EF4-FFF2-40B4-BE49-F238E27FC236}">
                  <a16:creationId xmlns:a16="http://schemas.microsoft.com/office/drawing/2014/main" id="{9CCEBAF2-4ACC-F623-04C7-3A2B2CCDFF80}"/>
                </a:ext>
              </a:extLst>
            </p:cNvPr>
            <p:cNvSpPr/>
            <p:nvPr/>
          </p:nvSpPr>
          <p:spPr>
            <a:xfrm>
              <a:off x="4635999" y="8326521"/>
              <a:ext cx="905321" cy="616332"/>
            </a:xfrm>
            <a:prstGeom prst="roundRect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Raw Signal</a:t>
              </a:r>
              <a:endParaRPr kumimoji="1" lang="zh-CN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右箭头 31">
              <a:extLst>
                <a:ext uri="{FF2B5EF4-FFF2-40B4-BE49-F238E27FC236}">
                  <a16:creationId xmlns:a16="http://schemas.microsoft.com/office/drawing/2014/main" id="{1CEB4DB3-7044-970B-BBB5-12448D61A627}"/>
                </a:ext>
              </a:extLst>
            </p:cNvPr>
            <p:cNvSpPr/>
            <p:nvPr/>
          </p:nvSpPr>
          <p:spPr>
            <a:xfrm>
              <a:off x="5764486" y="8355475"/>
              <a:ext cx="445168" cy="206014"/>
            </a:xfrm>
            <a:prstGeom prst="rightArrow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右箭头 32">
              <a:extLst>
                <a:ext uri="{FF2B5EF4-FFF2-40B4-BE49-F238E27FC236}">
                  <a16:creationId xmlns:a16="http://schemas.microsoft.com/office/drawing/2014/main" id="{05B0D343-6A8D-D7EB-77AB-A20AB6DD34EA}"/>
                </a:ext>
              </a:extLst>
            </p:cNvPr>
            <p:cNvSpPr/>
            <p:nvPr/>
          </p:nvSpPr>
          <p:spPr>
            <a:xfrm rot="10800000">
              <a:off x="5748054" y="8724807"/>
              <a:ext cx="445168" cy="206014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43611B4E-5125-C5F2-0506-2E053386D6A6}"/>
                </a:ext>
              </a:extLst>
            </p:cNvPr>
            <p:cNvCxnSpPr>
              <a:cxnSpLocks/>
              <a:stCxn id="24" idx="3"/>
              <a:endCxn id="28" idx="1"/>
            </p:cNvCxnSpPr>
            <p:nvPr/>
          </p:nvCxnSpPr>
          <p:spPr>
            <a:xfrm flipV="1">
              <a:off x="2058046" y="8637684"/>
              <a:ext cx="442027" cy="591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线箭头连接符 34">
              <a:extLst>
                <a:ext uri="{FF2B5EF4-FFF2-40B4-BE49-F238E27FC236}">
                  <a16:creationId xmlns:a16="http://schemas.microsoft.com/office/drawing/2014/main" id="{54E24DD0-79EE-F263-37E5-4DA2EBD9C17C}"/>
                </a:ext>
              </a:extLst>
            </p:cNvPr>
            <p:cNvCxnSpPr>
              <a:cxnSpLocks/>
              <a:stCxn id="28" idx="3"/>
              <a:endCxn id="31" idx="1"/>
            </p:cNvCxnSpPr>
            <p:nvPr/>
          </p:nvCxnSpPr>
          <p:spPr>
            <a:xfrm flipV="1">
              <a:off x="4215918" y="8634687"/>
              <a:ext cx="420081" cy="29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67FD3D0-9D67-6B5D-E655-975A8D0DD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5CA48-F8C7-3741-BE43-81360A98132B}" type="slidenum">
              <a:rPr kumimoji="1" lang="zh-CN" altLang="en-US" smtClean="0"/>
              <a:pPr/>
              <a:t>3</a:t>
            </a:fld>
            <a:r>
              <a:rPr kumimoji="1" lang="en-US" altLang="zh-CN"/>
              <a:t>/10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9530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ACE0A4-A75F-1DD3-3CB8-2ABCFC99F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290"/>
            <a:ext cx="12192000" cy="1325563"/>
          </a:xfrm>
        </p:spPr>
        <p:txBody>
          <a:bodyPr>
            <a:normAutofit/>
          </a:bodyPr>
          <a:lstStyle/>
          <a:p>
            <a:r>
              <a:rPr kumimoji="1" lang="en-GB" altLang="zh-CN" dirty="0"/>
              <a:t>Observation: Asymmetric dependency </a:t>
            </a:r>
            <a:endParaRPr kumimoji="1" lang="zh-CN" altLang="en-US" dirty="0"/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AB541452-5528-1180-49CD-E9B52741D4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id="{F224C765-139A-715E-D292-5C9714052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en-GB" altLang="zh-CN" dirty="0"/>
              <a:t>SILENCE@NeurIPS'24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E3572F3-B0F0-F1A7-D913-41567DB2E6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562" b="48376"/>
          <a:stretch/>
        </p:blipFill>
        <p:spPr>
          <a:xfrm>
            <a:off x="803783" y="1654653"/>
            <a:ext cx="7349617" cy="2155347"/>
          </a:xfrm>
          <a:prstGeom prst="rect">
            <a:avLst/>
          </a:prstGeom>
        </p:spPr>
      </p:pic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A34EC4C-4846-52E1-4FE8-CB46B41E1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5CA48-F8C7-3741-BE43-81360A98132B}" type="slidenum">
              <a:rPr kumimoji="1" lang="zh-CN" altLang="en-US" smtClean="0"/>
              <a:pPr/>
              <a:t>4</a:t>
            </a:fld>
            <a:r>
              <a:rPr kumimoji="1" lang="en-US" altLang="zh-CN"/>
              <a:t>/10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6615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ACE0A4-A75F-1DD3-3CB8-2ABCFC99F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290"/>
            <a:ext cx="12192000" cy="1325563"/>
          </a:xfrm>
        </p:spPr>
        <p:txBody>
          <a:bodyPr>
            <a:normAutofit/>
          </a:bodyPr>
          <a:lstStyle/>
          <a:p>
            <a:r>
              <a:rPr kumimoji="1" lang="en-GB" altLang="zh-CN" dirty="0"/>
              <a:t>Observation: Asymmetric dependency </a:t>
            </a:r>
            <a:endParaRPr kumimoji="1" lang="zh-CN" altLang="en-US" dirty="0"/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AB541452-5528-1180-49CD-E9B52741D4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id="{F224C765-139A-715E-D292-5C9714052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en-GB" altLang="zh-CN" dirty="0"/>
              <a:t>SILENCE@NeurIPS'24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E3572F3-B0F0-F1A7-D913-41567DB2E6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562"/>
          <a:stretch/>
        </p:blipFill>
        <p:spPr>
          <a:xfrm>
            <a:off x="803783" y="1654653"/>
            <a:ext cx="7349617" cy="4175125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2861EA6-F4B1-0799-AC67-EE84D239D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5CA48-F8C7-3741-BE43-81360A98132B}" type="slidenum">
              <a:rPr kumimoji="1" lang="zh-CN" altLang="en-US" smtClean="0"/>
              <a:pPr/>
              <a:t>5</a:t>
            </a:fld>
            <a:r>
              <a:rPr kumimoji="1" lang="en-US" altLang="zh-CN"/>
              <a:t>/10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5117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ACE0A4-A75F-1DD3-3CB8-2ABCFC99F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290"/>
            <a:ext cx="12192000" cy="1325563"/>
          </a:xfrm>
        </p:spPr>
        <p:txBody>
          <a:bodyPr>
            <a:normAutofit/>
          </a:bodyPr>
          <a:lstStyle/>
          <a:p>
            <a:r>
              <a:rPr kumimoji="1" lang="en-GB" altLang="zh-CN" dirty="0"/>
              <a:t>Observation: Asymmetric dependency </a:t>
            </a:r>
            <a:endParaRPr kumimoji="1" lang="zh-CN" altLang="en-US" dirty="0"/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AB541452-5528-1180-49CD-E9B52741D4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id="{F224C765-139A-715E-D292-5C9714052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en-GB" altLang="zh-CN" dirty="0"/>
              <a:t>SILENCE@NeurIPS'24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E3572F3-B0F0-F1A7-D913-41567DB2E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783" y="1654653"/>
            <a:ext cx="10584434" cy="4175125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322172-2E56-0759-F8FB-3AFED0F61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5CA48-F8C7-3741-BE43-81360A98132B}" type="slidenum">
              <a:rPr kumimoji="1" lang="zh-CN" altLang="en-US" smtClean="0"/>
              <a:pPr/>
              <a:t>6</a:t>
            </a:fld>
            <a:r>
              <a:rPr kumimoji="1" lang="en-US" altLang="zh-CN"/>
              <a:t>/10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7049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ACE0A4-A75F-1DD3-3CB8-2ABCFC99F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290"/>
            <a:ext cx="12192000" cy="1325563"/>
          </a:xfrm>
        </p:spPr>
        <p:txBody>
          <a:bodyPr>
            <a:normAutofit/>
          </a:bodyPr>
          <a:lstStyle/>
          <a:p>
            <a:r>
              <a:rPr kumimoji="1" lang="en-GB" altLang="zh-CN" dirty="0"/>
              <a:t>System overview</a:t>
            </a:r>
            <a:endParaRPr kumimoji="1" lang="zh-CN" altLang="en-US" dirty="0"/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AB541452-5528-1180-49CD-E9B52741D4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id="{F224C765-139A-715E-D292-5C9714052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en-GB" altLang="zh-CN" dirty="0"/>
              <a:t>SILENCE@NeurIPS'24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3033435-DA22-73E6-5B5B-80D8087E1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490424"/>
            <a:ext cx="7772400" cy="4603435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54AA34-A6E8-38D0-1406-53638A503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5CA48-F8C7-3741-BE43-81360A98132B}" type="slidenum">
              <a:rPr kumimoji="1" lang="zh-CN" altLang="en-US" smtClean="0"/>
              <a:pPr/>
              <a:t>7</a:t>
            </a:fld>
            <a:r>
              <a:rPr kumimoji="1" lang="en-US" altLang="zh-CN"/>
              <a:t>/10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7591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E0169AB3-66E8-B503-CF5D-AB779D3EA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Concrete design: interpretable mask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72DB803-74A8-7BFD-59CB-D765AFF81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700" y="1598252"/>
            <a:ext cx="9118600" cy="4161356"/>
          </a:xfrm>
          <a:prstGeom prst="rect">
            <a:avLst/>
          </a:prstGeom>
        </p:spPr>
      </p:pic>
      <p:sp>
        <p:nvSpPr>
          <p:cNvPr id="7" name="日期占位符 1">
            <a:extLst>
              <a:ext uri="{FF2B5EF4-FFF2-40B4-BE49-F238E27FC236}">
                <a16:creationId xmlns:a16="http://schemas.microsoft.com/office/drawing/2014/main" id="{A3205025-744F-27BA-137B-57F01EC20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kumimoji="1" lang="en-US" altLang="zh-CN"/>
              <a:t>Dongqi Cai, BUPT</a:t>
            </a:r>
            <a:endParaRPr kumimoji="1" lang="zh-CN" altLang="en-US" dirty="0"/>
          </a:p>
        </p:txBody>
      </p:sp>
      <p:sp>
        <p:nvSpPr>
          <p:cNvPr id="8" name="页脚占位符 2">
            <a:extLst>
              <a:ext uri="{FF2B5EF4-FFF2-40B4-BE49-F238E27FC236}">
                <a16:creationId xmlns:a16="http://schemas.microsoft.com/office/drawing/2014/main" id="{FB9B40C5-F6A9-FA7E-6F99-2BB18C167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en-GB" altLang="zh-CN" dirty="0"/>
              <a:t>SILENCE@NeurIPS'24</a:t>
            </a:r>
            <a:endParaRPr kumimoji="1"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65AFF9C-4F4C-2779-B626-A4036CAD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5CA48-F8C7-3741-BE43-81360A98132B}" type="slidenum">
              <a:rPr kumimoji="1" lang="zh-CN" altLang="en-US" smtClean="0"/>
              <a:pPr/>
              <a:t>8</a:t>
            </a:fld>
            <a:r>
              <a:rPr kumimoji="1" lang="en-US" altLang="zh-CN"/>
              <a:t>/10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4048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4004</TotalTime>
  <Words>484</Words>
  <Application>Microsoft Macintosh PowerPoint</Application>
  <PresentationFormat>宽屏</PresentationFormat>
  <Paragraphs>113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等线</vt:lpstr>
      <vt:lpstr>微软雅黑</vt:lpstr>
      <vt:lpstr>微软雅黑</vt:lpstr>
      <vt:lpstr>Arial</vt:lpstr>
      <vt:lpstr>Consolas</vt:lpstr>
      <vt:lpstr>Verdana</vt:lpstr>
      <vt:lpstr>Office 主题​​</vt:lpstr>
      <vt:lpstr>SILENCE: Protecting privacy in offloaded speech understanding on resource-constrained devices</vt:lpstr>
      <vt:lpstr>PowerPoint 演示文稿</vt:lpstr>
      <vt:lpstr>PowerPoint 演示文稿</vt:lpstr>
      <vt:lpstr>PowerPoint 演示文稿</vt:lpstr>
      <vt:lpstr>Observation: Asymmetric dependency </vt:lpstr>
      <vt:lpstr>Observation: Asymmetric dependency </vt:lpstr>
      <vt:lpstr>Observation: Asymmetric dependency </vt:lpstr>
      <vt:lpstr>System overview</vt:lpstr>
      <vt:lpstr>Concrete design: interpretable mask</vt:lpstr>
      <vt:lpstr>Results: attack protection</vt:lpstr>
      <vt:lpstr>Results: on-device efficiency</vt:lpstr>
      <vt:lpstr>SILENCE: Protecting privacy in offloaded speech understanding on resource-constrained devices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dongqi cai</dc:creator>
  <cp:lastModifiedBy>dongqi cai</cp:lastModifiedBy>
  <cp:revision>160</cp:revision>
  <dcterms:created xsi:type="dcterms:W3CDTF">2024-07-06T08:14:01Z</dcterms:created>
  <dcterms:modified xsi:type="dcterms:W3CDTF">2024-11-11T22:46:25Z</dcterms:modified>
</cp:coreProperties>
</file>

<file path=docProps/thumbnail.jpeg>
</file>